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E0B4"/>
    <a:srgbClr val="FF0000"/>
    <a:srgbClr val="E2F0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772B19-EBC7-9A0C-3B52-770693AEDB7F}" v="20" dt="2023-09-11T08:01:31.347"/>
    <p1510:client id="{3EC1780B-E622-6724-4CCA-B7ED00F5DC39}" v="174" dt="2023-09-11T07:59:49.948"/>
    <p1510:client id="{667B6211-04A7-3F59-00C3-B5A9C53180D3}" v="86" dt="2023-09-11T04:57:11.263"/>
    <p1510:client id="{C44099B0-1E87-3F59-4F5C-6F0DD456857F}" v="12" dt="2023-09-11T04:00:19.333"/>
    <p1510:client id="{DC9FF670-AB25-C49B-3336-B34A5AFE6FCE}" v="1560" dt="2023-09-09T06:40:10.1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–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11/09/2023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diagram of different colors&#10;&#10;Description automatically generated">
            <a:extLst>
              <a:ext uri="{FF2B5EF4-FFF2-40B4-BE49-F238E27FC236}">
                <a16:creationId xmlns:a16="http://schemas.microsoft.com/office/drawing/2014/main" id="{46B9172A-3425-35A7-AF77-B84F88292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299" y="4574261"/>
            <a:ext cx="9225022" cy="1982464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C95A685-A071-3423-8E6A-1BA0DC38F4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3165272"/>
              </p:ext>
            </p:extLst>
          </p:nvPr>
        </p:nvGraphicFramePr>
        <p:xfrm>
          <a:off x="1179285" y="108857"/>
          <a:ext cx="10098239" cy="416393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71163">
                  <a:extLst>
                    <a:ext uri="{9D8B030D-6E8A-4147-A177-3AD203B41FA5}">
                      <a16:colId xmlns:a16="http://schemas.microsoft.com/office/drawing/2014/main" val="848248920"/>
                    </a:ext>
                  </a:extLst>
                </a:gridCol>
                <a:gridCol w="1240665">
                  <a:extLst>
                    <a:ext uri="{9D8B030D-6E8A-4147-A177-3AD203B41FA5}">
                      <a16:colId xmlns:a16="http://schemas.microsoft.com/office/drawing/2014/main" val="758924811"/>
                    </a:ext>
                  </a:extLst>
                </a:gridCol>
                <a:gridCol w="2538044">
                  <a:extLst>
                    <a:ext uri="{9D8B030D-6E8A-4147-A177-3AD203B41FA5}">
                      <a16:colId xmlns:a16="http://schemas.microsoft.com/office/drawing/2014/main" val="3667685100"/>
                    </a:ext>
                  </a:extLst>
                </a:gridCol>
                <a:gridCol w="1802238">
                  <a:extLst>
                    <a:ext uri="{9D8B030D-6E8A-4147-A177-3AD203B41FA5}">
                      <a16:colId xmlns:a16="http://schemas.microsoft.com/office/drawing/2014/main" val="3090274012"/>
                    </a:ext>
                  </a:extLst>
                </a:gridCol>
                <a:gridCol w="2346129">
                  <a:extLst>
                    <a:ext uri="{9D8B030D-6E8A-4147-A177-3AD203B41FA5}">
                      <a16:colId xmlns:a16="http://schemas.microsoft.com/office/drawing/2014/main" val="842701729"/>
                    </a:ext>
                  </a:extLst>
                </a:gridCol>
              </a:tblGrid>
              <a:tr h="95520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u="none" strike="noStrike" cap="none" spc="0" noProof="0" dirty="0">
                          <a:solidFill>
                            <a:srgbClr val="FFFFFF"/>
                          </a:solidFill>
                        </a:rPr>
                        <a:t>DATASETS</a:t>
                      </a:r>
                      <a:endParaRPr lang="en-US" sz="1400" cap="none" spc="0" dirty="0">
                        <a:solidFill>
                          <a:srgbClr val="FFFFFF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FFFFFF"/>
                          </a:solidFill>
                        </a:rPr>
                        <a:t># of DATAPOINTS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FFFFFF"/>
                          </a:solidFill>
                        </a:rPr>
                        <a:t>PRE-TRAINING AND </a:t>
                      </a:r>
                      <a:endParaRPr lang="en-US"/>
                    </a:p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FFFFFF"/>
                          </a:solidFill>
                        </a:rPr>
                        <a:t>FINE-TUNING</a:t>
                      </a:r>
                    </a:p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FFFFFF"/>
                          </a:solidFill>
                        </a:rPr>
                        <a:t>(90% OF THE ENTIRE DATASET)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FFFFFF"/>
                          </a:solidFill>
                        </a:rPr>
                        <a:t>TESTING</a:t>
                      </a:r>
                      <a:endParaRPr lang="en-US" dirty="0"/>
                    </a:p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FFFFFF"/>
                          </a:solidFill>
                        </a:rPr>
                        <a:t>(10% OF THE ENTIRE DATASET)</a:t>
                      </a:r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FFFFFF"/>
                          </a:solidFill>
                        </a:rPr>
                        <a:t>PRE-TRAINING</a:t>
                      </a:r>
                    </a:p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FFFFFF"/>
                          </a:solidFill>
                        </a:rPr>
                        <a:t>(90:10) SPLIT</a:t>
                      </a:r>
                    </a:p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FFFFFF"/>
                          </a:solidFill>
                        </a:rPr>
                        <a:t>(FROM 90% DATASET)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1878489"/>
                  </a:ext>
                </a:extLst>
              </a:tr>
              <a:tr h="51005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u="none" strike="noStrike" cap="none" spc="0" noProof="0" dirty="0">
                          <a:solidFill>
                            <a:srgbClr val="000000"/>
                          </a:solidFill>
                        </a:rPr>
                        <a:t>PIEZOELECTRIC MODULUS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b="1" cap="none" spc="0" dirty="0">
                          <a:solidFill>
                            <a:srgbClr val="000000"/>
                          </a:solidFill>
                        </a:rPr>
                        <a:t>847*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94*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941*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750253"/>
                  </a:ext>
                </a:extLst>
              </a:tr>
              <a:tr h="44514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u="none" strike="noStrike" cap="none" spc="0" noProof="0" dirty="0">
                          <a:solidFill>
                            <a:srgbClr val="000000"/>
                          </a:solidFill>
                        </a:rPr>
                        <a:t>DIELECTRIC CONSTANT</a:t>
                      </a:r>
                      <a:endParaRPr lang="en-US" sz="1400" cap="none" spc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1056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106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1086902"/>
                  </a:ext>
                </a:extLst>
              </a:tr>
              <a:tr h="44514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u="none" strike="noStrike" cap="none" spc="0" noProof="0" dirty="0">
                          <a:solidFill>
                            <a:srgbClr val="000000"/>
                          </a:solidFill>
                        </a:rPr>
                        <a:t>PHONONS</a:t>
                      </a:r>
                      <a:endParaRPr lang="en-US" sz="1400" cap="none" spc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1265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1138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127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936030"/>
                  </a:ext>
                </a:extLst>
              </a:tr>
              <a:tr h="50078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u="none" strike="noStrike" cap="none" spc="0" noProof="0" dirty="0">
                          <a:solidFill>
                            <a:srgbClr val="000000"/>
                          </a:solidFill>
                        </a:rPr>
                        <a:t>EXPERIMENTAL BANDGAP</a:t>
                      </a:r>
                      <a:endParaRPr lang="en-US" sz="1400" cap="none" spc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2481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2233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248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5905785"/>
                  </a:ext>
                </a:extLst>
              </a:tr>
              <a:tr h="43586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u="none" strike="noStrike" cap="none" spc="0" noProof="0" dirty="0">
                          <a:solidFill>
                            <a:srgbClr val="000000"/>
                          </a:solidFill>
                        </a:rPr>
                        <a:t>GVRH</a:t>
                      </a:r>
                      <a:endParaRPr lang="en-US" sz="1400" cap="none" spc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40987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9887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110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4960433"/>
                  </a:ext>
                </a:extLst>
              </a:tr>
              <a:tr h="435868"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 BANDGAP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106113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95502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10611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016759"/>
                  </a:ext>
                </a:extLst>
              </a:tr>
              <a:tr h="43586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FORMATION ENERGY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132752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119477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13275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400" cap="none" spc="0" dirty="0">
                          <a:solidFill>
                            <a:srgbClr val="000000"/>
                          </a:solidFill>
                        </a:rPr>
                        <a:t>941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1619637"/>
                  </a:ext>
                </a:extLst>
              </a:tr>
            </a:tbl>
          </a:graphicData>
        </a:graphic>
      </p:graphicFrame>
      <p:sp>
        <p:nvSpPr>
          <p:cNvPr id="7" name="TextBox 1">
            <a:extLst>
              <a:ext uri="{FF2B5EF4-FFF2-40B4-BE49-F238E27FC236}">
                <a16:creationId xmlns:a16="http://schemas.microsoft.com/office/drawing/2014/main" id="{E5303CB2-3568-F462-CDFF-C923855F109F}"/>
              </a:ext>
            </a:extLst>
          </p:cNvPr>
          <p:cNvSpPr txBox="1"/>
          <p:nvPr/>
        </p:nvSpPr>
        <p:spPr>
          <a:xfrm>
            <a:off x="53050" y="5826888"/>
            <a:ext cx="1447799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b="1">
                <a:solidFill>
                  <a:schemeClr val="tx2"/>
                </a:solidFill>
                <a:cs typeface="Calibri"/>
              </a:rPr>
              <a:t>Train R2scores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37C964C-5AE5-BB54-7405-1FC4887F644C}"/>
              </a:ext>
            </a:extLst>
          </p:cNvPr>
          <p:cNvCxnSpPr/>
          <p:nvPr/>
        </p:nvCxnSpPr>
        <p:spPr>
          <a:xfrm flipH="1" flipV="1">
            <a:off x="1363883" y="5921415"/>
            <a:ext cx="493854" cy="11574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3">
            <a:extLst>
              <a:ext uri="{FF2B5EF4-FFF2-40B4-BE49-F238E27FC236}">
                <a16:creationId xmlns:a16="http://schemas.microsoft.com/office/drawing/2014/main" id="{94846589-BD0D-496C-94D8-5F3204A826C5}"/>
              </a:ext>
            </a:extLst>
          </p:cNvPr>
          <p:cNvSpPr txBox="1"/>
          <p:nvPr/>
        </p:nvSpPr>
        <p:spPr>
          <a:xfrm>
            <a:off x="91631" y="4775520"/>
            <a:ext cx="1254888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b="1">
                <a:solidFill>
                  <a:srgbClr val="44546A"/>
                </a:solidFill>
                <a:cs typeface="Calibri"/>
              </a:rPr>
              <a:t>Test R2scores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37A24-ACF3-14D1-FB7C-C2EC7882DE37}"/>
              </a:ext>
            </a:extLst>
          </p:cNvPr>
          <p:cNvCxnSpPr>
            <a:cxnSpLocks/>
          </p:cNvCxnSpPr>
          <p:nvPr/>
        </p:nvCxnSpPr>
        <p:spPr>
          <a:xfrm flipH="1">
            <a:off x="1296362" y="4929849"/>
            <a:ext cx="744639" cy="7716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F5B9D1F-2F84-EF52-B93B-BF934E4EE3D0}"/>
              </a:ext>
            </a:extLst>
          </p:cNvPr>
          <p:cNvSpPr txBox="1"/>
          <p:nvPr/>
        </p:nvSpPr>
        <p:spPr>
          <a:xfrm>
            <a:off x="3778169" y="4409953"/>
            <a:ext cx="41765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u="sng">
                <a:cs typeface="Calibri"/>
              </a:rPr>
              <a:t>PRE-TRAINED MODEL PERFORMANCE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different colors&#10;&#10;Description automatically generated">
            <a:extLst>
              <a:ext uri="{FF2B5EF4-FFF2-40B4-BE49-F238E27FC236}">
                <a16:creationId xmlns:a16="http://schemas.microsoft.com/office/drawing/2014/main" id="{3164D6CC-0701-ED05-4ADC-853F3E6AE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29" y="4100580"/>
            <a:ext cx="11823698" cy="23489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676C2E-BC38-AB59-C4E0-5E7B95A3C50E}"/>
              </a:ext>
            </a:extLst>
          </p:cNvPr>
          <p:cNvSpPr txBox="1"/>
          <p:nvPr/>
        </p:nvSpPr>
        <p:spPr>
          <a:xfrm>
            <a:off x="32328" y="100577"/>
            <a:ext cx="61256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PRE-TRAINING WITH GVRH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0F0F9-8602-5083-2809-651B15A23934}"/>
              </a:ext>
            </a:extLst>
          </p:cNvPr>
          <p:cNvSpPr txBox="1"/>
          <p:nvPr/>
        </p:nvSpPr>
        <p:spPr>
          <a:xfrm>
            <a:off x="75575" y="3359721"/>
            <a:ext cx="61256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FINE-TUNING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06CD2D-212E-4C27-BF19-288CDA9159B8}"/>
              </a:ext>
            </a:extLst>
          </p:cNvPr>
          <p:cNvSpPr txBox="1"/>
          <p:nvPr/>
        </p:nvSpPr>
        <p:spPr>
          <a:xfrm>
            <a:off x="8579329" y="136078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TRAIN R2SCORE: </a:t>
            </a:r>
            <a:r>
              <a:rPr lang="en-US" b="1">
                <a:latin typeface="Calibri"/>
                <a:cs typeface="Calibri"/>
              </a:rPr>
              <a:t>0.99733</a:t>
            </a:r>
          </a:p>
          <a:p>
            <a:r>
              <a:rPr lang="en-US"/>
              <a:t>TEST R2SCORE: </a:t>
            </a:r>
            <a:r>
              <a:rPr lang="en-US" b="1"/>
              <a:t>0.77913</a:t>
            </a:r>
            <a:endParaRPr lang="en-US" b="1">
              <a:cs typeface="Calibri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2A25A3D-5FC3-BCDA-A051-2F25E9356ABC}"/>
              </a:ext>
            </a:extLst>
          </p:cNvPr>
          <p:cNvSpPr/>
          <p:nvPr/>
        </p:nvSpPr>
        <p:spPr>
          <a:xfrm>
            <a:off x="920187" y="4215251"/>
            <a:ext cx="1118886" cy="241140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2F53BBD-4855-AC9F-DAFC-5FA66C3BFD0B}"/>
              </a:ext>
            </a:extLst>
          </p:cNvPr>
          <p:cNvSpPr/>
          <p:nvPr/>
        </p:nvSpPr>
        <p:spPr>
          <a:xfrm>
            <a:off x="2492414" y="4224895"/>
            <a:ext cx="1572227" cy="221849"/>
          </a:xfrm>
          <a:prstGeom prst="roundRect">
            <a:avLst/>
          </a:prstGeom>
          <a:solidFill>
            <a:srgbClr val="FF0000">
              <a:alpha val="25000"/>
            </a:srgb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029D67F-8BED-8D6B-91CE-75489F880F9A}"/>
              </a:ext>
            </a:extLst>
          </p:cNvPr>
          <p:cNvSpPr/>
          <p:nvPr/>
        </p:nvSpPr>
        <p:spPr>
          <a:xfrm>
            <a:off x="9435043" y="4215250"/>
            <a:ext cx="1880885" cy="231495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 descr="A white paper with blue lines&#10;&#10;Description automatically generated">
            <a:extLst>
              <a:ext uri="{FF2B5EF4-FFF2-40B4-BE49-F238E27FC236}">
                <a16:creationId xmlns:a16="http://schemas.microsoft.com/office/drawing/2014/main" id="{AC8B2A41-E703-7292-AA25-06911ABE2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02" y="671191"/>
            <a:ext cx="7958447" cy="2858513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1DCB698-3840-6B65-1976-52D6FCEA1E60}"/>
              </a:ext>
            </a:extLst>
          </p:cNvPr>
          <p:cNvSpPr/>
          <p:nvPr/>
        </p:nvSpPr>
        <p:spPr>
          <a:xfrm>
            <a:off x="1623786" y="6086927"/>
            <a:ext cx="662214" cy="136071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20AF1C5-3566-B8C2-27ED-17860DE590D6}"/>
              </a:ext>
            </a:extLst>
          </p:cNvPr>
          <p:cNvSpPr/>
          <p:nvPr/>
        </p:nvSpPr>
        <p:spPr>
          <a:xfrm>
            <a:off x="10486571" y="6086928"/>
            <a:ext cx="662214" cy="145142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E1F212-AB90-D174-26FB-8D9071FADB1E}"/>
              </a:ext>
            </a:extLst>
          </p:cNvPr>
          <p:cNvSpPr txBox="1"/>
          <p:nvPr/>
        </p:nvSpPr>
        <p:spPr>
          <a:xfrm>
            <a:off x="170979" y="6353031"/>
            <a:ext cx="1447799" cy="276999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b="1">
                <a:solidFill>
                  <a:schemeClr val="tx2"/>
                </a:solidFill>
                <a:cs typeface="Calibri"/>
              </a:rPr>
              <a:t>Train R2scores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C2C5B69-9156-6799-5EAD-1DA533D21AB9}"/>
              </a:ext>
            </a:extLst>
          </p:cNvPr>
          <p:cNvCxnSpPr/>
          <p:nvPr/>
        </p:nvCxnSpPr>
        <p:spPr>
          <a:xfrm>
            <a:off x="769166" y="5960203"/>
            <a:ext cx="168361" cy="441997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3">
            <a:extLst>
              <a:ext uri="{FF2B5EF4-FFF2-40B4-BE49-F238E27FC236}">
                <a16:creationId xmlns:a16="http://schemas.microsoft.com/office/drawing/2014/main" id="{566FDC83-9B34-495A-7887-E608B1258230}"/>
              </a:ext>
            </a:extLst>
          </p:cNvPr>
          <p:cNvSpPr txBox="1"/>
          <p:nvPr/>
        </p:nvSpPr>
        <p:spPr>
          <a:xfrm>
            <a:off x="28131" y="3995377"/>
            <a:ext cx="1254888" cy="276999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b="1">
                <a:solidFill>
                  <a:srgbClr val="44546A"/>
                </a:solidFill>
                <a:cs typeface="Calibri"/>
              </a:rPr>
              <a:t>Test R2scores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D00A4CE-2A83-A4F9-F538-3F7137C4A4DC}"/>
              </a:ext>
            </a:extLst>
          </p:cNvPr>
          <p:cNvCxnSpPr>
            <a:cxnSpLocks/>
          </p:cNvCxnSpPr>
          <p:nvPr/>
        </p:nvCxnSpPr>
        <p:spPr>
          <a:xfrm>
            <a:off x="335572" y="4258563"/>
            <a:ext cx="398361" cy="343358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7797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different colored shapes&#10;&#10;Description automatically generated">
            <a:extLst>
              <a:ext uri="{FF2B5EF4-FFF2-40B4-BE49-F238E27FC236}">
                <a16:creationId xmlns:a16="http://schemas.microsoft.com/office/drawing/2014/main" id="{81DE352E-6DC6-9473-D3A7-21769B37F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85" y="3846580"/>
            <a:ext cx="11896270" cy="23851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676C2E-BC38-AB59-C4E0-5E7B95A3C50E}"/>
              </a:ext>
            </a:extLst>
          </p:cNvPr>
          <p:cNvSpPr txBox="1"/>
          <p:nvPr/>
        </p:nvSpPr>
        <p:spPr>
          <a:xfrm>
            <a:off x="32328" y="100577"/>
            <a:ext cx="61256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PRE-TRAINING WITH PHONONS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0F0F9-8602-5083-2809-651B15A23934}"/>
              </a:ext>
            </a:extLst>
          </p:cNvPr>
          <p:cNvSpPr txBox="1"/>
          <p:nvPr/>
        </p:nvSpPr>
        <p:spPr>
          <a:xfrm>
            <a:off x="120932" y="3370088"/>
            <a:ext cx="61256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FINE-TUNING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06CD2D-212E-4C27-BF19-288CDA9159B8}"/>
              </a:ext>
            </a:extLst>
          </p:cNvPr>
          <p:cNvSpPr txBox="1"/>
          <p:nvPr/>
        </p:nvSpPr>
        <p:spPr>
          <a:xfrm>
            <a:off x="8101807" y="1505472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TRAIN R2SCORE: </a:t>
            </a:r>
            <a:r>
              <a:rPr lang="en-US" b="1">
                <a:latin typeface="Calibri"/>
                <a:cs typeface="Calibri"/>
              </a:rPr>
              <a:t>0.99965</a:t>
            </a:r>
          </a:p>
          <a:p>
            <a:r>
              <a:rPr lang="en-US"/>
              <a:t>TEST R2SCORE:</a:t>
            </a:r>
            <a:r>
              <a:rPr lang="en-US" b="1"/>
              <a:t> </a:t>
            </a:r>
            <a:r>
              <a:rPr lang="en-US" b="1">
                <a:latin typeface="Calibri"/>
                <a:cs typeface="Calibri"/>
              </a:rPr>
              <a:t>0.93816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FE48D42-9D23-753C-8C18-5694920ABF83}"/>
              </a:ext>
            </a:extLst>
          </p:cNvPr>
          <p:cNvSpPr/>
          <p:nvPr/>
        </p:nvSpPr>
        <p:spPr>
          <a:xfrm>
            <a:off x="9511978" y="3978934"/>
            <a:ext cx="1880885" cy="231495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F6CB0DD-9108-96A4-A9B8-F267A09D167A}"/>
              </a:ext>
            </a:extLst>
          </p:cNvPr>
          <p:cNvSpPr/>
          <p:nvPr/>
        </p:nvSpPr>
        <p:spPr>
          <a:xfrm>
            <a:off x="999533" y="3997078"/>
            <a:ext cx="1118886" cy="241140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1D38F63-9E44-6D41-898F-50EB82F90F70}"/>
              </a:ext>
            </a:extLst>
          </p:cNvPr>
          <p:cNvSpPr/>
          <p:nvPr/>
        </p:nvSpPr>
        <p:spPr>
          <a:xfrm>
            <a:off x="2579109" y="3988579"/>
            <a:ext cx="1572227" cy="221849"/>
          </a:xfrm>
          <a:prstGeom prst="roundRect">
            <a:avLst/>
          </a:prstGeom>
          <a:solidFill>
            <a:srgbClr val="FF0000">
              <a:alpha val="25000"/>
            </a:srgb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05C6A0-FB57-6BD1-12A3-87EDB63FE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12" y="574704"/>
            <a:ext cx="7829798" cy="27892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A637A9-2B1B-BDBC-4B63-0E49DC5B8021}"/>
              </a:ext>
            </a:extLst>
          </p:cNvPr>
          <p:cNvSpPr/>
          <p:nvPr/>
        </p:nvSpPr>
        <p:spPr>
          <a:xfrm>
            <a:off x="2022928" y="5878286"/>
            <a:ext cx="299357" cy="181428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957DCC7-CF05-4C83-BCA2-281E34071D2F}"/>
              </a:ext>
            </a:extLst>
          </p:cNvPr>
          <p:cNvSpPr/>
          <p:nvPr/>
        </p:nvSpPr>
        <p:spPr>
          <a:xfrm>
            <a:off x="10568213" y="5878285"/>
            <a:ext cx="734785" cy="127000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443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different colors&#10;&#10;Description automatically generated">
            <a:extLst>
              <a:ext uri="{FF2B5EF4-FFF2-40B4-BE49-F238E27FC236}">
                <a16:creationId xmlns:a16="http://schemas.microsoft.com/office/drawing/2014/main" id="{CA45989E-68F4-BA82-950A-082A76E83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1" y="3855476"/>
            <a:ext cx="11968841" cy="23583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676C2E-BC38-AB59-C4E0-5E7B95A3C50E}"/>
              </a:ext>
            </a:extLst>
          </p:cNvPr>
          <p:cNvSpPr txBox="1"/>
          <p:nvPr/>
        </p:nvSpPr>
        <p:spPr>
          <a:xfrm>
            <a:off x="32328" y="100577"/>
            <a:ext cx="7596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PRE-TRAINING WITH FORMATION ENERGY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0F0F9-8602-5083-2809-651B15A23934}"/>
              </a:ext>
            </a:extLst>
          </p:cNvPr>
          <p:cNvSpPr txBox="1"/>
          <p:nvPr/>
        </p:nvSpPr>
        <p:spPr>
          <a:xfrm>
            <a:off x="120932" y="3370088"/>
            <a:ext cx="61256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FINE-TUNING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06CD2D-212E-4C27-BF19-288CDA9159B8}"/>
              </a:ext>
            </a:extLst>
          </p:cNvPr>
          <p:cNvSpPr txBox="1"/>
          <p:nvPr/>
        </p:nvSpPr>
        <p:spPr>
          <a:xfrm>
            <a:off x="8236845" y="1582636"/>
            <a:ext cx="28583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TRAIN R2SCORE: </a:t>
            </a:r>
            <a:r>
              <a:rPr lang="en-US" b="1">
                <a:latin typeface="Calibri"/>
                <a:cs typeface="Calibri"/>
              </a:rPr>
              <a:t>0.99974</a:t>
            </a:r>
          </a:p>
          <a:p>
            <a:r>
              <a:rPr lang="en-US"/>
              <a:t>TEST R2SCORE:</a:t>
            </a:r>
            <a:r>
              <a:rPr lang="en-US" b="1"/>
              <a:t> </a:t>
            </a:r>
            <a:r>
              <a:rPr lang="en-US" b="1">
                <a:latin typeface="Calibri"/>
                <a:cs typeface="Calibri"/>
              </a:rPr>
              <a:t>0.89883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D7FE25C-D154-2319-B10D-F57989AC1C92}"/>
              </a:ext>
            </a:extLst>
          </p:cNvPr>
          <p:cNvSpPr/>
          <p:nvPr/>
        </p:nvSpPr>
        <p:spPr>
          <a:xfrm>
            <a:off x="1034785" y="3980657"/>
            <a:ext cx="1118886" cy="241140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D9644D2-FA63-09DB-1DB0-7CC6FCAC67AA}"/>
              </a:ext>
            </a:extLst>
          </p:cNvPr>
          <p:cNvSpPr/>
          <p:nvPr/>
        </p:nvSpPr>
        <p:spPr>
          <a:xfrm>
            <a:off x="5894429" y="3980656"/>
            <a:ext cx="1784429" cy="241140"/>
          </a:xfrm>
          <a:prstGeom prst="roundRect">
            <a:avLst/>
          </a:prstGeom>
          <a:solidFill>
            <a:srgbClr val="FF0000">
              <a:alpha val="25000"/>
            </a:srgb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4AE3217-C15D-8B2C-EAD5-B5670427C8DE}"/>
              </a:ext>
            </a:extLst>
          </p:cNvPr>
          <p:cNvSpPr/>
          <p:nvPr/>
        </p:nvSpPr>
        <p:spPr>
          <a:xfrm>
            <a:off x="2645595" y="3980656"/>
            <a:ext cx="1118886" cy="241140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white paper with blue lines&#10;&#10;Description automatically generated">
            <a:extLst>
              <a:ext uri="{FF2B5EF4-FFF2-40B4-BE49-F238E27FC236}">
                <a16:creationId xmlns:a16="http://schemas.microsoft.com/office/drawing/2014/main" id="{CFF6C4AE-2A32-A608-85C1-CA13C40CA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11" y="584601"/>
            <a:ext cx="8037616" cy="287830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0FBE3A0-44CA-3C7C-E287-3A2383A7FDA9}"/>
              </a:ext>
            </a:extLst>
          </p:cNvPr>
          <p:cNvSpPr/>
          <p:nvPr/>
        </p:nvSpPr>
        <p:spPr>
          <a:xfrm>
            <a:off x="1941287" y="5860143"/>
            <a:ext cx="335641" cy="208641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BEF9189-F5A3-9B48-8C37-7D47CF63FE5A}"/>
              </a:ext>
            </a:extLst>
          </p:cNvPr>
          <p:cNvSpPr/>
          <p:nvPr/>
        </p:nvSpPr>
        <p:spPr>
          <a:xfrm>
            <a:off x="3347357" y="5860143"/>
            <a:ext cx="689428" cy="19049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053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3676C2E-BC38-AB59-C4E0-5E7B95A3C50E}"/>
              </a:ext>
            </a:extLst>
          </p:cNvPr>
          <p:cNvSpPr txBox="1"/>
          <p:nvPr/>
        </p:nvSpPr>
        <p:spPr>
          <a:xfrm>
            <a:off x="32328" y="100577"/>
            <a:ext cx="75965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PRE-TRAINING WITH BAND GAP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0F0F9-8602-5083-2809-651B15A23934}"/>
              </a:ext>
            </a:extLst>
          </p:cNvPr>
          <p:cNvSpPr txBox="1"/>
          <p:nvPr/>
        </p:nvSpPr>
        <p:spPr>
          <a:xfrm>
            <a:off x="101641" y="3534063"/>
            <a:ext cx="61256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FINE-TUNING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06CD2D-212E-4C27-BF19-288CDA9159B8}"/>
              </a:ext>
            </a:extLst>
          </p:cNvPr>
          <p:cNvSpPr txBox="1"/>
          <p:nvPr/>
        </p:nvSpPr>
        <p:spPr>
          <a:xfrm>
            <a:off x="8844516" y="1428307"/>
            <a:ext cx="28583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TRAIN R2SCORE: </a:t>
            </a:r>
            <a:r>
              <a:rPr lang="en-US" b="1">
                <a:latin typeface="Calibri"/>
                <a:cs typeface="Calibri"/>
              </a:rPr>
              <a:t>0.99849</a:t>
            </a:r>
          </a:p>
          <a:p>
            <a:r>
              <a:rPr lang="en-US"/>
              <a:t>TEST R2SCORE:</a:t>
            </a:r>
            <a:r>
              <a:rPr lang="en-US" b="1"/>
              <a:t> </a:t>
            </a:r>
            <a:r>
              <a:rPr lang="en-US" b="1">
                <a:latin typeface="Calibri"/>
                <a:cs typeface="Calibri"/>
              </a:rPr>
              <a:t>0.61554</a:t>
            </a:r>
          </a:p>
        </p:txBody>
      </p:sp>
      <p:pic>
        <p:nvPicPr>
          <p:cNvPr id="3" name="Picture 2" descr="A diagram of different colors&#10;&#10;Description automatically generated">
            <a:extLst>
              <a:ext uri="{FF2B5EF4-FFF2-40B4-BE49-F238E27FC236}">
                <a16:creationId xmlns:a16="http://schemas.microsoft.com/office/drawing/2014/main" id="{2C72A078-AE3C-16F5-DDF3-1342DE903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20" y="4047800"/>
            <a:ext cx="11798134" cy="2334893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98A950A-ABA4-2D6B-5806-6C70DA77CA83}"/>
              </a:ext>
            </a:extLst>
          </p:cNvPr>
          <p:cNvSpPr/>
          <p:nvPr/>
        </p:nvSpPr>
        <p:spPr>
          <a:xfrm>
            <a:off x="9499608" y="4157064"/>
            <a:ext cx="1880885" cy="231495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48CA62F-F8E5-1D79-E553-7C7875CEAE90}"/>
              </a:ext>
            </a:extLst>
          </p:cNvPr>
          <p:cNvSpPr/>
          <p:nvPr/>
        </p:nvSpPr>
        <p:spPr>
          <a:xfrm>
            <a:off x="2603527" y="4147169"/>
            <a:ext cx="1118886" cy="241140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8278362-62B9-3002-823E-CD5E23BE8A7C}"/>
              </a:ext>
            </a:extLst>
          </p:cNvPr>
          <p:cNvSpPr/>
          <p:nvPr/>
        </p:nvSpPr>
        <p:spPr>
          <a:xfrm>
            <a:off x="4176505" y="4156813"/>
            <a:ext cx="1572227" cy="221849"/>
          </a:xfrm>
          <a:prstGeom prst="roundRect">
            <a:avLst/>
          </a:prstGeom>
          <a:solidFill>
            <a:srgbClr val="FF0000">
              <a:alpha val="25000"/>
            </a:srgb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 descr="A white paper with blue lines&#10;&#10;Description automatically generated">
            <a:extLst>
              <a:ext uri="{FF2B5EF4-FFF2-40B4-BE49-F238E27FC236}">
                <a16:creationId xmlns:a16="http://schemas.microsoft.com/office/drawing/2014/main" id="{15CDAB7E-F9CF-2664-78E9-E31EE2C98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81" y="686393"/>
            <a:ext cx="7859485" cy="2842953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FC9A982-BAFB-0B7D-3475-94A8F0D6A24A}"/>
              </a:ext>
            </a:extLst>
          </p:cNvPr>
          <p:cNvSpPr/>
          <p:nvPr/>
        </p:nvSpPr>
        <p:spPr>
          <a:xfrm>
            <a:off x="3737428" y="6032500"/>
            <a:ext cx="362857" cy="217714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FBBADDA-58CE-6157-5763-E029C7ADE23F}"/>
              </a:ext>
            </a:extLst>
          </p:cNvPr>
          <p:cNvSpPr/>
          <p:nvPr/>
        </p:nvSpPr>
        <p:spPr>
          <a:xfrm>
            <a:off x="10441215" y="6032500"/>
            <a:ext cx="752927" cy="190499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71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energy levels&#10;&#10;Description automatically generated">
            <a:extLst>
              <a:ext uri="{FF2B5EF4-FFF2-40B4-BE49-F238E27FC236}">
                <a16:creationId xmlns:a16="http://schemas.microsoft.com/office/drawing/2014/main" id="{B8C649E2-0DAA-BB33-78BD-57F3DA271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86" y="3891937"/>
            <a:ext cx="11551557" cy="22854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676C2E-BC38-AB59-C4E0-5E7B95A3C50E}"/>
              </a:ext>
            </a:extLst>
          </p:cNvPr>
          <p:cNvSpPr txBox="1"/>
          <p:nvPr/>
        </p:nvSpPr>
        <p:spPr>
          <a:xfrm>
            <a:off x="32328" y="100577"/>
            <a:ext cx="864205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PRE-TRAINING WITH PIEZOELECTRIC MODULUS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0F0F9-8602-5083-2809-651B15A23934}"/>
              </a:ext>
            </a:extLst>
          </p:cNvPr>
          <p:cNvSpPr txBox="1"/>
          <p:nvPr/>
        </p:nvSpPr>
        <p:spPr>
          <a:xfrm>
            <a:off x="120932" y="3370088"/>
            <a:ext cx="61256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FINE-TUNING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06CD2D-212E-4C27-BF19-288CDA9159B8}"/>
              </a:ext>
            </a:extLst>
          </p:cNvPr>
          <p:cNvSpPr txBox="1"/>
          <p:nvPr/>
        </p:nvSpPr>
        <p:spPr>
          <a:xfrm>
            <a:off x="8844516" y="1428307"/>
            <a:ext cx="28583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TRAIN R2SCORE: </a:t>
            </a:r>
            <a:r>
              <a:rPr lang="en-US" b="1">
                <a:latin typeface="Calibri"/>
                <a:cs typeface="Calibri"/>
              </a:rPr>
              <a:t>0.91938</a:t>
            </a:r>
          </a:p>
          <a:p>
            <a:r>
              <a:rPr lang="en-US"/>
              <a:t>TEST R2SCORE:</a:t>
            </a:r>
            <a:r>
              <a:rPr lang="en-US" b="1"/>
              <a:t> </a:t>
            </a:r>
            <a:r>
              <a:rPr lang="en-US" b="1">
                <a:latin typeface="Calibri"/>
                <a:cs typeface="Calibri"/>
              </a:rPr>
              <a:t>0.46224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B23BC78-9AAB-2FC3-0A34-D3CD4C53B044}"/>
              </a:ext>
            </a:extLst>
          </p:cNvPr>
          <p:cNvSpPr/>
          <p:nvPr/>
        </p:nvSpPr>
        <p:spPr>
          <a:xfrm>
            <a:off x="2550288" y="3962398"/>
            <a:ext cx="1118886" cy="241140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30214FA-F00A-9D54-2402-77C29C9F23B0}"/>
              </a:ext>
            </a:extLst>
          </p:cNvPr>
          <p:cNvSpPr/>
          <p:nvPr/>
        </p:nvSpPr>
        <p:spPr>
          <a:xfrm>
            <a:off x="9272217" y="3962398"/>
            <a:ext cx="1861594" cy="241140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3466BE-4529-D6F5-4E8A-5AAA3FDFC321}"/>
              </a:ext>
            </a:extLst>
          </p:cNvPr>
          <p:cNvSpPr/>
          <p:nvPr/>
        </p:nvSpPr>
        <p:spPr>
          <a:xfrm>
            <a:off x="4161098" y="3981689"/>
            <a:ext cx="1572227" cy="221849"/>
          </a:xfrm>
          <a:prstGeom prst="roundRect">
            <a:avLst/>
          </a:prstGeom>
          <a:solidFill>
            <a:srgbClr val="FF0000">
              <a:alpha val="25000"/>
            </a:srgb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 descr="A black and white image of a graph&#10;&#10;Description automatically generated">
            <a:extLst>
              <a:ext uri="{FF2B5EF4-FFF2-40B4-BE49-F238E27FC236}">
                <a16:creationId xmlns:a16="http://schemas.microsoft.com/office/drawing/2014/main" id="{76ADFD34-ED64-57B8-02F6-6C078678B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73" y="624185"/>
            <a:ext cx="7186550" cy="2561629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E35ABA4-E2BB-5530-F715-E0123863529F}"/>
              </a:ext>
            </a:extLst>
          </p:cNvPr>
          <p:cNvSpPr/>
          <p:nvPr/>
        </p:nvSpPr>
        <p:spPr>
          <a:xfrm>
            <a:off x="3646713" y="5814785"/>
            <a:ext cx="390071" cy="226785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5F74FCC-B18A-F32F-CF58-5DDE7C519CE4}"/>
              </a:ext>
            </a:extLst>
          </p:cNvPr>
          <p:cNvSpPr/>
          <p:nvPr/>
        </p:nvSpPr>
        <p:spPr>
          <a:xfrm>
            <a:off x="10268857" y="5823856"/>
            <a:ext cx="671285" cy="190500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4798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3676C2E-BC38-AB59-C4E0-5E7B95A3C50E}"/>
              </a:ext>
            </a:extLst>
          </p:cNvPr>
          <p:cNvSpPr txBox="1"/>
          <p:nvPr/>
        </p:nvSpPr>
        <p:spPr>
          <a:xfrm>
            <a:off x="32328" y="100577"/>
            <a:ext cx="864205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PRE-TRAINING WITH DIELECTRIC CONSTANT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0F0F9-8602-5083-2809-651B15A23934}"/>
              </a:ext>
            </a:extLst>
          </p:cNvPr>
          <p:cNvSpPr txBox="1"/>
          <p:nvPr/>
        </p:nvSpPr>
        <p:spPr>
          <a:xfrm>
            <a:off x="120932" y="3370088"/>
            <a:ext cx="61256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FINE-TUNING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06CD2D-212E-4C27-BF19-288CDA9159B8}"/>
              </a:ext>
            </a:extLst>
          </p:cNvPr>
          <p:cNvSpPr txBox="1"/>
          <p:nvPr/>
        </p:nvSpPr>
        <p:spPr>
          <a:xfrm>
            <a:off x="8844516" y="1428307"/>
            <a:ext cx="28583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TRAIN R2SCORE:</a:t>
            </a:r>
            <a:r>
              <a:rPr lang="en-US">
                <a:latin typeface="Calibri"/>
                <a:cs typeface="Calibri"/>
              </a:rPr>
              <a:t> </a:t>
            </a:r>
            <a:r>
              <a:rPr lang="en-US" b="1">
                <a:latin typeface="Calibri"/>
                <a:cs typeface="Calibri"/>
              </a:rPr>
              <a:t>0.98739</a:t>
            </a:r>
          </a:p>
          <a:p>
            <a:r>
              <a:rPr lang="en-US"/>
              <a:t>TEST R2SCORE:</a:t>
            </a:r>
            <a:r>
              <a:rPr lang="en-US" b="1"/>
              <a:t> </a:t>
            </a:r>
            <a:r>
              <a:rPr lang="en-US" b="1">
                <a:latin typeface="Calibri"/>
                <a:cs typeface="Calibri"/>
              </a:rPr>
              <a:t>0.08158</a:t>
            </a:r>
          </a:p>
        </p:txBody>
      </p:sp>
      <p:pic>
        <p:nvPicPr>
          <p:cNvPr id="6" name="Picture 5" descr="A diagram of different colors of energy&#10;&#10;Description automatically generated">
            <a:extLst>
              <a:ext uri="{FF2B5EF4-FFF2-40B4-BE49-F238E27FC236}">
                <a16:creationId xmlns:a16="http://schemas.microsoft.com/office/drawing/2014/main" id="{CB8961A2-FFA8-AC62-1C17-CAFD6B4FF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4000793"/>
            <a:ext cx="11742056" cy="233077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90720B2-854A-14EF-33F1-C114952B9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92" y="626496"/>
            <a:ext cx="7552706" cy="268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828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different colors of energy&#10;&#10;Description automatically generated">
            <a:extLst>
              <a:ext uri="{FF2B5EF4-FFF2-40B4-BE49-F238E27FC236}">
                <a16:creationId xmlns:a16="http://schemas.microsoft.com/office/drawing/2014/main" id="{34418554-A902-93A1-3D60-628F32F3B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71" y="4018936"/>
            <a:ext cx="11923485" cy="23489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676C2E-BC38-AB59-C4E0-5E7B95A3C50E}"/>
              </a:ext>
            </a:extLst>
          </p:cNvPr>
          <p:cNvSpPr txBox="1"/>
          <p:nvPr/>
        </p:nvSpPr>
        <p:spPr>
          <a:xfrm>
            <a:off x="32328" y="100577"/>
            <a:ext cx="864205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PRE-TRAINING WITH EXPERIMENTAL BAND GAP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0F0F9-8602-5083-2809-651B15A23934}"/>
              </a:ext>
            </a:extLst>
          </p:cNvPr>
          <p:cNvSpPr txBox="1"/>
          <p:nvPr/>
        </p:nvSpPr>
        <p:spPr>
          <a:xfrm>
            <a:off x="120932" y="3370088"/>
            <a:ext cx="61256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>
                <a:cs typeface="Calibri"/>
              </a:rPr>
              <a:t>FINE-TUNING</a:t>
            </a:r>
            <a:endParaRPr lang="en-US" sz="3200"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06CD2D-212E-4C27-BF19-288CDA9159B8}"/>
              </a:ext>
            </a:extLst>
          </p:cNvPr>
          <p:cNvSpPr txBox="1"/>
          <p:nvPr/>
        </p:nvSpPr>
        <p:spPr>
          <a:xfrm>
            <a:off x="8844516" y="1428307"/>
            <a:ext cx="285838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TRAIN R2SCORE:</a:t>
            </a:r>
            <a:r>
              <a:rPr lang="en-US">
                <a:latin typeface="Calibri"/>
                <a:cs typeface="Calibri"/>
              </a:rPr>
              <a:t> </a:t>
            </a:r>
            <a:r>
              <a:rPr lang="en-US" b="1">
                <a:latin typeface="Calibri"/>
                <a:cs typeface="Calibri"/>
              </a:rPr>
              <a:t>0.99718</a:t>
            </a:r>
          </a:p>
          <a:p>
            <a:r>
              <a:rPr lang="en-US"/>
              <a:t>TEST R2SCORE:</a:t>
            </a:r>
            <a:r>
              <a:rPr lang="en-US" b="1"/>
              <a:t> </a:t>
            </a:r>
            <a:r>
              <a:rPr lang="en-US" b="1">
                <a:latin typeface="Calibri"/>
                <a:cs typeface="Calibri"/>
              </a:rPr>
              <a:t>0.66661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7AC4404-A733-C1D5-0C1B-F14D0A7FAC8D}"/>
              </a:ext>
            </a:extLst>
          </p:cNvPr>
          <p:cNvSpPr/>
          <p:nvPr/>
        </p:nvSpPr>
        <p:spPr>
          <a:xfrm>
            <a:off x="1089214" y="4116728"/>
            <a:ext cx="1118886" cy="241140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1713739-79F9-D5F2-3783-66504AC4AB3A}"/>
              </a:ext>
            </a:extLst>
          </p:cNvPr>
          <p:cNvSpPr/>
          <p:nvPr/>
        </p:nvSpPr>
        <p:spPr>
          <a:xfrm>
            <a:off x="2700024" y="4116727"/>
            <a:ext cx="1118886" cy="241140"/>
          </a:xfrm>
          <a:prstGeom prst="roundRect">
            <a:avLst/>
          </a:prstGeom>
          <a:solidFill>
            <a:srgbClr val="E2F0D9">
              <a:alpha val="39000"/>
            </a:srgb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5C1074E-44A2-7452-2ED4-0A3D3F292624}"/>
              </a:ext>
            </a:extLst>
          </p:cNvPr>
          <p:cNvSpPr/>
          <p:nvPr/>
        </p:nvSpPr>
        <p:spPr>
          <a:xfrm>
            <a:off x="4409356" y="4116727"/>
            <a:ext cx="1572227" cy="221849"/>
          </a:xfrm>
          <a:prstGeom prst="roundRect">
            <a:avLst/>
          </a:prstGeom>
          <a:solidFill>
            <a:srgbClr val="FF0000">
              <a:alpha val="25000"/>
            </a:srgb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 descr="A white paper with blue lines&#10;&#10;Description automatically generated">
            <a:extLst>
              <a:ext uri="{FF2B5EF4-FFF2-40B4-BE49-F238E27FC236}">
                <a16:creationId xmlns:a16="http://schemas.microsoft.com/office/drawing/2014/main" id="{6575ED3A-CA70-EB45-02E5-B20BCB34A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42" y="683561"/>
            <a:ext cx="7740732" cy="2739759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EF71B4D-3DBC-E275-C01B-5A52905A759A}"/>
              </a:ext>
            </a:extLst>
          </p:cNvPr>
          <p:cNvSpPr/>
          <p:nvPr/>
        </p:nvSpPr>
        <p:spPr>
          <a:xfrm>
            <a:off x="3546927" y="6014356"/>
            <a:ext cx="680357" cy="163285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724FC44-EDAB-FE99-2F83-0BC7F5F3FAAE}"/>
              </a:ext>
            </a:extLst>
          </p:cNvPr>
          <p:cNvSpPr/>
          <p:nvPr/>
        </p:nvSpPr>
        <p:spPr>
          <a:xfrm>
            <a:off x="2122714" y="6005285"/>
            <a:ext cx="326571" cy="217714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532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71</cp:revision>
  <dcterms:created xsi:type="dcterms:W3CDTF">2023-09-08T11:23:15Z</dcterms:created>
  <dcterms:modified xsi:type="dcterms:W3CDTF">2023-09-11T08:02:52Z</dcterms:modified>
</cp:coreProperties>
</file>

<file path=docProps/thumbnail.jpeg>
</file>